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1"/>
  </p:sldMasterIdLst>
  <p:sldIdLst>
    <p:sldId id="256" r:id="rId2"/>
    <p:sldId id="257" r:id="rId3"/>
    <p:sldId id="258" r:id="rId4"/>
    <p:sldId id="268" r:id="rId5"/>
    <p:sldId id="269" r:id="rId6"/>
    <p:sldId id="270" r:id="rId7"/>
    <p:sldId id="259" r:id="rId8"/>
    <p:sldId id="263" r:id="rId9"/>
    <p:sldId id="260" r:id="rId10"/>
    <p:sldId id="262" r:id="rId11"/>
    <p:sldId id="267" r:id="rId12"/>
    <p:sldId id="271" r:id="rId13"/>
    <p:sldId id="272" r:id="rId14"/>
    <p:sldId id="274" r:id="rId15"/>
    <p:sldId id="273" r:id="rId16"/>
    <p:sldId id="264" r:id="rId17"/>
    <p:sldId id="26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86" d="100"/>
          <a:sy n="86" d="100"/>
        </p:scale>
        <p:origin x="33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DE05CFAA-E4A3-4D2A-9232-C91376B385A8}" type="datetimeFigureOut">
              <a:rPr lang="en-US" smtClean="0"/>
              <a:t>1/19/2023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B78168CB-FB48-4BD5-8D73-664CC3360138}" type="slidenum">
              <a:rPr lang="en-US" smtClean="0"/>
              <a:t>‹#›</a:t>
            </a:fld>
            <a:endParaRPr lang="en-US"/>
          </a:p>
        </p:txBody>
      </p:sp>
    </p:spTree>
    <p:extLst>
      <p:ext uri="{BB962C8B-B14F-4D97-AF65-F5344CB8AC3E}">
        <p14:creationId xmlns:p14="http://schemas.microsoft.com/office/powerpoint/2010/main" val="4117626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05CFAA-E4A3-4D2A-9232-C91376B385A8}"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8168CB-FB48-4BD5-8D73-664CC3360138}" type="slidenum">
              <a:rPr lang="en-US" smtClean="0"/>
              <a:t>‹#›</a:t>
            </a:fld>
            <a:endParaRPr lang="en-US"/>
          </a:p>
        </p:txBody>
      </p:sp>
    </p:spTree>
    <p:extLst>
      <p:ext uri="{BB962C8B-B14F-4D97-AF65-F5344CB8AC3E}">
        <p14:creationId xmlns:p14="http://schemas.microsoft.com/office/powerpoint/2010/main" val="644820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05CFAA-E4A3-4D2A-9232-C91376B385A8}"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8168CB-FB48-4BD5-8D73-664CC3360138}" type="slidenum">
              <a:rPr lang="en-US" smtClean="0"/>
              <a:t>‹#›</a:t>
            </a:fld>
            <a:endParaRPr lang="en-US"/>
          </a:p>
        </p:txBody>
      </p:sp>
    </p:spTree>
    <p:extLst>
      <p:ext uri="{BB962C8B-B14F-4D97-AF65-F5344CB8AC3E}">
        <p14:creationId xmlns:p14="http://schemas.microsoft.com/office/powerpoint/2010/main" val="431022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05CFAA-E4A3-4D2A-9232-C91376B385A8}"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8168CB-FB48-4BD5-8D73-664CC3360138}"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74722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05CFAA-E4A3-4D2A-9232-C91376B385A8}"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8168CB-FB48-4BD5-8D73-664CC3360138}" type="slidenum">
              <a:rPr lang="en-US" smtClean="0"/>
              <a:t>‹#›</a:t>
            </a:fld>
            <a:endParaRPr lang="en-US"/>
          </a:p>
        </p:txBody>
      </p:sp>
    </p:spTree>
    <p:extLst>
      <p:ext uri="{BB962C8B-B14F-4D97-AF65-F5344CB8AC3E}">
        <p14:creationId xmlns:p14="http://schemas.microsoft.com/office/powerpoint/2010/main" val="3199315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E05CFAA-E4A3-4D2A-9232-C91376B385A8}" type="datetimeFigureOut">
              <a:rPr lang="en-US" smtClean="0"/>
              <a:t>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8168CB-FB48-4BD5-8D73-664CC3360138}" type="slidenum">
              <a:rPr lang="en-US" smtClean="0"/>
              <a:t>‹#›</a:t>
            </a:fld>
            <a:endParaRPr lang="en-US"/>
          </a:p>
        </p:txBody>
      </p:sp>
    </p:spTree>
    <p:extLst>
      <p:ext uri="{BB962C8B-B14F-4D97-AF65-F5344CB8AC3E}">
        <p14:creationId xmlns:p14="http://schemas.microsoft.com/office/powerpoint/2010/main" val="3816152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E05CFAA-E4A3-4D2A-9232-C91376B385A8}" type="datetimeFigureOut">
              <a:rPr lang="en-US" smtClean="0"/>
              <a:t>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8168CB-FB48-4BD5-8D73-664CC3360138}" type="slidenum">
              <a:rPr lang="en-US" smtClean="0"/>
              <a:t>‹#›</a:t>
            </a:fld>
            <a:endParaRPr lang="en-US"/>
          </a:p>
        </p:txBody>
      </p:sp>
    </p:spTree>
    <p:extLst>
      <p:ext uri="{BB962C8B-B14F-4D97-AF65-F5344CB8AC3E}">
        <p14:creationId xmlns:p14="http://schemas.microsoft.com/office/powerpoint/2010/main" val="387408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05CFAA-E4A3-4D2A-9232-C91376B385A8}"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168CB-FB48-4BD5-8D73-664CC3360138}" type="slidenum">
              <a:rPr lang="en-US" smtClean="0"/>
              <a:t>‹#›</a:t>
            </a:fld>
            <a:endParaRPr lang="en-US"/>
          </a:p>
        </p:txBody>
      </p:sp>
    </p:spTree>
    <p:extLst>
      <p:ext uri="{BB962C8B-B14F-4D97-AF65-F5344CB8AC3E}">
        <p14:creationId xmlns:p14="http://schemas.microsoft.com/office/powerpoint/2010/main" val="3455838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05CFAA-E4A3-4D2A-9232-C91376B385A8}"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168CB-FB48-4BD5-8D73-664CC3360138}" type="slidenum">
              <a:rPr lang="en-US" smtClean="0"/>
              <a:t>‹#›</a:t>
            </a:fld>
            <a:endParaRPr lang="en-US"/>
          </a:p>
        </p:txBody>
      </p:sp>
    </p:spTree>
    <p:extLst>
      <p:ext uri="{BB962C8B-B14F-4D97-AF65-F5344CB8AC3E}">
        <p14:creationId xmlns:p14="http://schemas.microsoft.com/office/powerpoint/2010/main" val="366278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05CFAA-E4A3-4D2A-9232-C91376B385A8}"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168CB-FB48-4BD5-8D73-664CC3360138}" type="slidenum">
              <a:rPr lang="en-US" smtClean="0"/>
              <a:t>‹#›</a:t>
            </a:fld>
            <a:endParaRPr lang="en-US"/>
          </a:p>
        </p:txBody>
      </p:sp>
    </p:spTree>
    <p:extLst>
      <p:ext uri="{BB962C8B-B14F-4D97-AF65-F5344CB8AC3E}">
        <p14:creationId xmlns:p14="http://schemas.microsoft.com/office/powerpoint/2010/main" val="152761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05CFAA-E4A3-4D2A-9232-C91376B385A8}"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168CB-FB48-4BD5-8D73-664CC3360138}" type="slidenum">
              <a:rPr lang="en-US" smtClean="0"/>
              <a:t>‹#›</a:t>
            </a:fld>
            <a:endParaRPr lang="en-US"/>
          </a:p>
        </p:txBody>
      </p:sp>
    </p:spTree>
    <p:extLst>
      <p:ext uri="{BB962C8B-B14F-4D97-AF65-F5344CB8AC3E}">
        <p14:creationId xmlns:p14="http://schemas.microsoft.com/office/powerpoint/2010/main" val="501749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05CFAA-E4A3-4D2A-9232-C91376B385A8}"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8168CB-FB48-4BD5-8D73-664CC3360138}" type="slidenum">
              <a:rPr lang="en-US" smtClean="0"/>
              <a:t>‹#›</a:t>
            </a:fld>
            <a:endParaRPr lang="en-US"/>
          </a:p>
        </p:txBody>
      </p:sp>
    </p:spTree>
    <p:extLst>
      <p:ext uri="{BB962C8B-B14F-4D97-AF65-F5344CB8AC3E}">
        <p14:creationId xmlns:p14="http://schemas.microsoft.com/office/powerpoint/2010/main" val="2866492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05CFAA-E4A3-4D2A-9232-C91376B385A8}" type="datetimeFigureOut">
              <a:rPr lang="en-US" smtClean="0"/>
              <a:t>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8168CB-FB48-4BD5-8D73-664CC3360138}" type="slidenum">
              <a:rPr lang="en-US" smtClean="0"/>
              <a:t>‹#›</a:t>
            </a:fld>
            <a:endParaRPr lang="en-US"/>
          </a:p>
        </p:txBody>
      </p:sp>
    </p:spTree>
    <p:extLst>
      <p:ext uri="{BB962C8B-B14F-4D97-AF65-F5344CB8AC3E}">
        <p14:creationId xmlns:p14="http://schemas.microsoft.com/office/powerpoint/2010/main" val="372697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05CFAA-E4A3-4D2A-9232-C91376B385A8}" type="datetimeFigureOut">
              <a:rPr lang="en-US" smtClean="0"/>
              <a:t>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8168CB-FB48-4BD5-8D73-664CC3360138}" type="slidenum">
              <a:rPr lang="en-US" smtClean="0"/>
              <a:t>‹#›</a:t>
            </a:fld>
            <a:endParaRPr lang="en-US"/>
          </a:p>
        </p:txBody>
      </p:sp>
    </p:spTree>
    <p:extLst>
      <p:ext uri="{BB962C8B-B14F-4D97-AF65-F5344CB8AC3E}">
        <p14:creationId xmlns:p14="http://schemas.microsoft.com/office/powerpoint/2010/main" val="64096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05CFAA-E4A3-4D2A-9232-C91376B385A8}" type="datetimeFigureOut">
              <a:rPr lang="en-US" smtClean="0"/>
              <a:t>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8168CB-FB48-4BD5-8D73-664CC3360138}" type="slidenum">
              <a:rPr lang="en-US" smtClean="0"/>
              <a:t>‹#›</a:t>
            </a:fld>
            <a:endParaRPr lang="en-US"/>
          </a:p>
        </p:txBody>
      </p:sp>
    </p:spTree>
    <p:extLst>
      <p:ext uri="{BB962C8B-B14F-4D97-AF65-F5344CB8AC3E}">
        <p14:creationId xmlns:p14="http://schemas.microsoft.com/office/powerpoint/2010/main" val="4059710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05CFAA-E4A3-4D2A-9232-C91376B385A8}"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8168CB-FB48-4BD5-8D73-664CC3360138}" type="slidenum">
              <a:rPr lang="en-US" smtClean="0"/>
              <a:t>‹#›</a:t>
            </a:fld>
            <a:endParaRPr lang="en-US"/>
          </a:p>
        </p:txBody>
      </p:sp>
    </p:spTree>
    <p:extLst>
      <p:ext uri="{BB962C8B-B14F-4D97-AF65-F5344CB8AC3E}">
        <p14:creationId xmlns:p14="http://schemas.microsoft.com/office/powerpoint/2010/main" val="32759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05CFAA-E4A3-4D2A-9232-C91376B385A8}"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8168CB-FB48-4BD5-8D73-664CC3360138}" type="slidenum">
              <a:rPr lang="en-US" smtClean="0"/>
              <a:t>‹#›</a:t>
            </a:fld>
            <a:endParaRPr lang="en-US"/>
          </a:p>
        </p:txBody>
      </p:sp>
    </p:spTree>
    <p:extLst>
      <p:ext uri="{BB962C8B-B14F-4D97-AF65-F5344CB8AC3E}">
        <p14:creationId xmlns:p14="http://schemas.microsoft.com/office/powerpoint/2010/main" val="281958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E05CFAA-E4A3-4D2A-9232-C91376B385A8}" type="datetimeFigureOut">
              <a:rPr lang="en-US" smtClean="0"/>
              <a:t>1/19/2023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78168CB-FB48-4BD5-8D73-664CC3360138}" type="slidenum">
              <a:rPr lang="en-US" smtClean="0"/>
              <a:t>‹#›</a:t>
            </a:fld>
            <a:endParaRPr lang="en-US"/>
          </a:p>
        </p:txBody>
      </p:sp>
    </p:spTree>
    <p:extLst>
      <p:ext uri="{BB962C8B-B14F-4D97-AF65-F5344CB8AC3E}">
        <p14:creationId xmlns:p14="http://schemas.microsoft.com/office/powerpoint/2010/main" val="3537590300"/>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D3C0E-0C42-444C-A835-1CB7E872E30B}"/>
              </a:ext>
            </a:extLst>
          </p:cNvPr>
          <p:cNvSpPr>
            <a:spLocks noGrp="1"/>
          </p:cNvSpPr>
          <p:nvPr>
            <p:ph type="ctrTitle"/>
          </p:nvPr>
        </p:nvSpPr>
        <p:spPr/>
        <p:txBody>
          <a:bodyPr/>
          <a:lstStyle/>
          <a:p>
            <a:pPr algn="ctr"/>
            <a:r>
              <a:rPr lang="en-US" b="1" dirty="0"/>
              <a:t>Smart traffic lights</a:t>
            </a:r>
          </a:p>
        </p:txBody>
      </p:sp>
      <p:sp>
        <p:nvSpPr>
          <p:cNvPr id="3" name="Subtitle 2">
            <a:extLst>
              <a:ext uri="{FF2B5EF4-FFF2-40B4-BE49-F238E27FC236}">
                <a16:creationId xmlns:a16="http://schemas.microsoft.com/office/drawing/2014/main" id="{C1424B6A-D4AF-4A91-8639-D4D49BEA7CC2}"/>
              </a:ext>
            </a:extLst>
          </p:cNvPr>
          <p:cNvSpPr>
            <a:spLocks noGrp="1"/>
          </p:cNvSpPr>
          <p:nvPr>
            <p:ph type="subTitle" idx="1"/>
          </p:nvPr>
        </p:nvSpPr>
        <p:spPr/>
        <p:txBody>
          <a:bodyPr/>
          <a:lstStyle/>
          <a:p>
            <a:pPr algn="ctr"/>
            <a:r>
              <a:rPr lang="en-US" dirty="0">
                <a:solidFill>
                  <a:schemeClr val="tx1"/>
                </a:solidFill>
              </a:rPr>
              <a:t>Ghassan Haddadin 20190410</a:t>
            </a:r>
          </a:p>
          <a:p>
            <a:pPr algn="ctr"/>
            <a:r>
              <a:rPr lang="en-US" dirty="0" err="1">
                <a:solidFill>
                  <a:schemeClr val="tx1"/>
                </a:solidFill>
              </a:rPr>
              <a:t>Issam</a:t>
            </a:r>
            <a:r>
              <a:rPr lang="en-US" dirty="0">
                <a:solidFill>
                  <a:schemeClr val="tx1"/>
                </a:solidFill>
              </a:rPr>
              <a:t> Al-</a:t>
            </a:r>
            <a:r>
              <a:rPr lang="en-US" dirty="0" err="1">
                <a:solidFill>
                  <a:schemeClr val="tx1"/>
                </a:solidFill>
              </a:rPr>
              <a:t>samardali</a:t>
            </a:r>
            <a:r>
              <a:rPr lang="en-US" dirty="0">
                <a:solidFill>
                  <a:schemeClr val="tx1"/>
                </a:solidFill>
              </a:rPr>
              <a:t> 20200541</a:t>
            </a:r>
          </a:p>
          <a:p>
            <a:pPr algn="ctr"/>
            <a:r>
              <a:rPr lang="en-US" dirty="0">
                <a:solidFill>
                  <a:schemeClr val="tx1"/>
                </a:solidFill>
              </a:rPr>
              <a:t>Zeina Haddadin 20190238</a:t>
            </a:r>
          </a:p>
        </p:txBody>
      </p:sp>
    </p:spTree>
    <p:extLst>
      <p:ext uri="{BB962C8B-B14F-4D97-AF65-F5344CB8AC3E}">
        <p14:creationId xmlns:p14="http://schemas.microsoft.com/office/powerpoint/2010/main" val="1777746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588F-E4AD-4AC3-8F75-B21C637B1AB5}"/>
              </a:ext>
            </a:extLst>
          </p:cNvPr>
          <p:cNvSpPr>
            <a:spLocks noGrp="1"/>
          </p:cNvSpPr>
          <p:nvPr>
            <p:ph type="title"/>
          </p:nvPr>
        </p:nvSpPr>
        <p:spPr/>
        <p:txBody>
          <a:bodyPr/>
          <a:lstStyle/>
          <a:p>
            <a:pPr algn="ctr"/>
            <a:r>
              <a:rPr lang="en-US" b="1" dirty="0"/>
              <a:t>Procedure</a:t>
            </a:r>
          </a:p>
        </p:txBody>
      </p:sp>
      <p:pic>
        <p:nvPicPr>
          <p:cNvPr id="5" name="Content Placeholder 4">
            <a:extLst>
              <a:ext uri="{FF2B5EF4-FFF2-40B4-BE49-F238E27FC236}">
                <a16:creationId xmlns:a16="http://schemas.microsoft.com/office/drawing/2014/main" id="{4A25FA79-2AE0-4F9B-BB30-01BF34D07C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9484" y="1930400"/>
            <a:ext cx="3134916" cy="4179888"/>
          </a:xfrm>
        </p:spPr>
      </p:pic>
      <p:pic>
        <p:nvPicPr>
          <p:cNvPr id="7" name="Picture 6">
            <a:extLst>
              <a:ext uri="{FF2B5EF4-FFF2-40B4-BE49-F238E27FC236}">
                <a16:creationId xmlns:a16="http://schemas.microsoft.com/office/drawing/2014/main" id="{26206527-7C32-4FE5-9834-F0B1FE8DD04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7466124" y="1930400"/>
            <a:ext cx="3136392" cy="4178808"/>
          </a:xfrm>
          <a:prstGeom prst="rect">
            <a:avLst/>
          </a:prstGeom>
        </p:spPr>
      </p:pic>
    </p:spTree>
    <p:extLst>
      <p:ext uri="{BB962C8B-B14F-4D97-AF65-F5344CB8AC3E}">
        <p14:creationId xmlns:p14="http://schemas.microsoft.com/office/powerpoint/2010/main" val="24498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C4EAFD-9336-4078-A5BD-B322CD8B334B}"/>
              </a:ext>
            </a:extLst>
          </p:cNvPr>
          <p:cNvSpPr>
            <a:spLocks noGrp="1"/>
          </p:cNvSpPr>
          <p:nvPr>
            <p:ph type="title"/>
          </p:nvPr>
        </p:nvSpPr>
        <p:spPr/>
        <p:txBody>
          <a:bodyPr/>
          <a:lstStyle/>
          <a:p>
            <a:pPr algn="ctr"/>
            <a:r>
              <a:rPr lang="en-US" b="1" dirty="0"/>
              <a:t>Procedure</a:t>
            </a:r>
          </a:p>
        </p:txBody>
      </p:sp>
      <p:pic>
        <p:nvPicPr>
          <p:cNvPr id="5" name="Content Placeholder 4">
            <a:extLst>
              <a:ext uri="{FF2B5EF4-FFF2-40B4-BE49-F238E27FC236}">
                <a16:creationId xmlns:a16="http://schemas.microsoft.com/office/drawing/2014/main" id="{2D0457E0-B0D9-4A57-A810-C2E5C3B13A1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84017" y="1946502"/>
            <a:ext cx="3136392" cy="4178808"/>
          </a:xfrm>
        </p:spPr>
      </p:pic>
      <p:pic>
        <p:nvPicPr>
          <p:cNvPr id="2" name="Content Placeholder 5">
            <a:extLst>
              <a:ext uri="{FF2B5EF4-FFF2-40B4-BE49-F238E27FC236}">
                <a16:creationId xmlns:a16="http://schemas.microsoft.com/office/drawing/2014/main" id="{465AF6F0-184C-C5E3-8271-04EBEEABDB3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7471591" y="1946502"/>
            <a:ext cx="3136392" cy="4178808"/>
          </a:xfrm>
          <a:prstGeom prst="rect">
            <a:avLst/>
          </a:prstGeom>
        </p:spPr>
      </p:pic>
    </p:spTree>
    <p:extLst>
      <p:ext uri="{BB962C8B-B14F-4D97-AF65-F5344CB8AC3E}">
        <p14:creationId xmlns:p14="http://schemas.microsoft.com/office/powerpoint/2010/main" val="766078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4C8451-1C06-C21D-9362-13450F1E6F3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7471591" y="1946502"/>
            <a:ext cx="3136392" cy="4178808"/>
          </a:xfrm>
          <a:prstGeom prst="rect">
            <a:avLst/>
          </a:prstGeom>
        </p:spPr>
      </p:pic>
      <p:sp>
        <p:nvSpPr>
          <p:cNvPr id="4" name="Title 1">
            <a:extLst>
              <a:ext uri="{FF2B5EF4-FFF2-40B4-BE49-F238E27FC236}">
                <a16:creationId xmlns:a16="http://schemas.microsoft.com/office/drawing/2014/main" id="{C89DCEA3-1399-D9C1-F05C-CDD3454F520F}"/>
              </a:ext>
            </a:extLst>
          </p:cNvPr>
          <p:cNvSpPr>
            <a:spLocks noGrp="1"/>
          </p:cNvSpPr>
          <p:nvPr>
            <p:ph type="title"/>
          </p:nvPr>
        </p:nvSpPr>
        <p:spPr/>
        <p:txBody>
          <a:bodyPr/>
          <a:lstStyle/>
          <a:p>
            <a:pPr algn="ctr"/>
            <a:r>
              <a:rPr lang="en-US" b="1" dirty="0"/>
              <a:t>Procedure</a:t>
            </a:r>
          </a:p>
        </p:txBody>
      </p:sp>
      <p:pic>
        <p:nvPicPr>
          <p:cNvPr id="5" name="Picture 4">
            <a:extLst>
              <a:ext uri="{FF2B5EF4-FFF2-40B4-BE49-F238E27FC236}">
                <a16:creationId xmlns:a16="http://schemas.microsoft.com/office/drawing/2014/main" id="{C5964B18-B6D5-7EC4-F3F1-699C8299921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584017" y="1946502"/>
            <a:ext cx="3136392" cy="4178808"/>
          </a:xfrm>
          <a:prstGeom prst="rect">
            <a:avLst/>
          </a:prstGeom>
        </p:spPr>
      </p:pic>
    </p:spTree>
    <p:extLst>
      <p:ext uri="{BB962C8B-B14F-4D97-AF65-F5344CB8AC3E}">
        <p14:creationId xmlns:p14="http://schemas.microsoft.com/office/powerpoint/2010/main" val="2604545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FFAFE2-FAC9-A5A8-15A1-6980E4650966}"/>
              </a:ext>
            </a:extLst>
          </p:cNvPr>
          <p:cNvSpPr>
            <a:spLocks noGrp="1"/>
          </p:cNvSpPr>
          <p:nvPr>
            <p:ph type="title"/>
          </p:nvPr>
        </p:nvSpPr>
        <p:spPr/>
        <p:txBody>
          <a:bodyPr/>
          <a:lstStyle/>
          <a:p>
            <a:pPr algn="ctr"/>
            <a:r>
              <a:rPr lang="en-US" b="1" dirty="0"/>
              <a:t>Procedure</a:t>
            </a:r>
          </a:p>
        </p:txBody>
      </p:sp>
      <p:pic>
        <p:nvPicPr>
          <p:cNvPr id="2" name="Picture 1">
            <a:extLst>
              <a:ext uri="{FF2B5EF4-FFF2-40B4-BE49-F238E27FC236}">
                <a16:creationId xmlns:a16="http://schemas.microsoft.com/office/drawing/2014/main" id="{4CE77F8D-0641-61BE-DCC0-840E8DEE63E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780082" y="1875481"/>
            <a:ext cx="6631836" cy="4178808"/>
          </a:xfrm>
          <a:prstGeom prst="rect">
            <a:avLst/>
          </a:prstGeom>
        </p:spPr>
      </p:pic>
    </p:spTree>
    <p:extLst>
      <p:ext uri="{BB962C8B-B14F-4D97-AF65-F5344CB8AC3E}">
        <p14:creationId xmlns:p14="http://schemas.microsoft.com/office/powerpoint/2010/main" val="162282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539E6A7-7EF5-740E-AB27-363847ED35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9843" y="1694251"/>
            <a:ext cx="3489140" cy="4652186"/>
          </a:xfrm>
        </p:spPr>
      </p:pic>
      <p:sp>
        <p:nvSpPr>
          <p:cNvPr id="4" name="Title 1">
            <a:extLst>
              <a:ext uri="{FF2B5EF4-FFF2-40B4-BE49-F238E27FC236}">
                <a16:creationId xmlns:a16="http://schemas.microsoft.com/office/drawing/2014/main" id="{A8CA191E-3F0E-9CB6-413A-0E64D8DE73D3}"/>
              </a:ext>
            </a:extLst>
          </p:cNvPr>
          <p:cNvSpPr>
            <a:spLocks noGrp="1"/>
          </p:cNvSpPr>
          <p:nvPr>
            <p:ph type="title"/>
          </p:nvPr>
        </p:nvSpPr>
        <p:spPr>
          <a:xfrm>
            <a:off x="1141413" y="618518"/>
            <a:ext cx="9905998" cy="1478570"/>
          </a:xfrm>
        </p:spPr>
        <p:txBody>
          <a:bodyPr/>
          <a:lstStyle/>
          <a:p>
            <a:pPr algn="ctr"/>
            <a:r>
              <a:rPr lang="en-US" b="1" dirty="0"/>
              <a:t>Procedure</a:t>
            </a:r>
          </a:p>
        </p:txBody>
      </p:sp>
    </p:spTree>
    <p:extLst>
      <p:ext uri="{BB962C8B-B14F-4D97-AF65-F5344CB8AC3E}">
        <p14:creationId xmlns:p14="http://schemas.microsoft.com/office/powerpoint/2010/main" val="2062897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DEB5E-14E2-E45F-3262-D4441348B9DB}"/>
              </a:ext>
            </a:extLst>
          </p:cNvPr>
          <p:cNvSpPr>
            <a:spLocks noGrp="1"/>
          </p:cNvSpPr>
          <p:nvPr>
            <p:ph type="title"/>
          </p:nvPr>
        </p:nvSpPr>
        <p:spPr/>
        <p:txBody>
          <a:bodyPr/>
          <a:lstStyle/>
          <a:p>
            <a:pPr algn="ctr"/>
            <a:r>
              <a:rPr lang="en-US" b="1" dirty="0"/>
              <a:t>Results</a:t>
            </a:r>
          </a:p>
        </p:txBody>
      </p:sp>
      <p:pic>
        <p:nvPicPr>
          <p:cNvPr id="5" name="Content Placeholder 4">
            <a:extLst>
              <a:ext uri="{FF2B5EF4-FFF2-40B4-BE49-F238E27FC236}">
                <a16:creationId xmlns:a16="http://schemas.microsoft.com/office/drawing/2014/main" id="{FB4609F7-FBD0-F9ED-5550-23BC02D2E1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0337" y="1718343"/>
            <a:ext cx="6028152" cy="4604002"/>
          </a:xfrm>
        </p:spPr>
      </p:pic>
    </p:spTree>
    <p:extLst>
      <p:ext uri="{BB962C8B-B14F-4D97-AF65-F5344CB8AC3E}">
        <p14:creationId xmlns:p14="http://schemas.microsoft.com/office/powerpoint/2010/main" val="1084690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5EF67-16CC-49B7-B336-008B41897F20}"/>
              </a:ext>
            </a:extLst>
          </p:cNvPr>
          <p:cNvSpPr>
            <a:spLocks noGrp="1"/>
          </p:cNvSpPr>
          <p:nvPr>
            <p:ph type="title"/>
          </p:nvPr>
        </p:nvSpPr>
        <p:spPr/>
        <p:txBody>
          <a:bodyPr/>
          <a:lstStyle/>
          <a:p>
            <a:pPr algn="ctr"/>
            <a:r>
              <a:rPr lang="en-US" b="1" dirty="0"/>
              <a:t>conclusion</a:t>
            </a:r>
          </a:p>
        </p:txBody>
      </p:sp>
      <p:sp>
        <p:nvSpPr>
          <p:cNvPr id="3" name="Content Placeholder 2">
            <a:extLst>
              <a:ext uri="{FF2B5EF4-FFF2-40B4-BE49-F238E27FC236}">
                <a16:creationId xmlns:a16="http://schemas.microsoft.com/office/drawing/2014/main" id="{9E904D75-0BBE-4617-AEA2-255835BB152C}"/>
              </a:ext>
            </a:extLst>
          </p:cNvPr>
          <p:cNvSpPr>
            <a:spLocks noGrp="1"/>
          </p:cNvSpPr>
          <p:nvPr>
            <p:ph idx="1"/>
          </p:nvPr>
        </p:nvSpPr>
        <p:spPr/>
        <p:txBody>
          <a:bodyPr>
            <a:normAutofit fontScale="92500"/>
          </a:bodyPr>
          <a:lstStyle/>
          <a:p>
            <a:pPr marL="0" indent="0" algn="just">
              <a:lnSpc>
                <a:spcPct val="130000"/>
              </a:lnSpc>
              <a:buFont typeface="Arial" panose="020B0604020202020204" pitchFamily="34" charset="0"/>
              <a:buNone/>
            </a:pPr>
            <a:r>
              <a:rPr lang="en-US" dirty="0"/>
              <a:t>To conclude, the main purpose of our project is to help avoid congestion and traffic on the road by using IR sensors that detect objects to help speed up the process. A push button was used to help people cross the road safely and efficiently.   Also, once there is an emergency, the ambulance or police car will be able to move faster as all other traffic lights on the road will be red except the one that detected the emergency lights, this will enable it to reach its destination on time without any delays. Such a system can be applied in cities like Amman to solve the problem of increased traffic that we have been facing recently due to our growing population. </a:t>
            </a:r>
          </a:p>
        </p:txBody>
      </p:sp>
    </p:spTree>
    <p:extLst>
      <p:ext uri="{BB962C8B-B14F-4D97-AF65-F5344CB8AC3E}">
        <p14:creationId xmlns:p14="http://schemas.microsoft.com/office/powerpoint/2010/main" val="2051157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CBD6-9EA7-4378-A769-21787A1C1BA2}"/>
              </a:ext>
            </a:extLst>
          </p:cNvPr>
          <p:cNvSpPr>
            <a:spLocks noGrp="1"/>
          </p:cNvSpPr>
          <p:nvPr>
            <p:ph type="ctrTitle"/>
          </p:nvPr>
        </p:nvSpPr>
        <p:spPr/>
        <p:txBody>
          <a:bodyPr/>
          <a:lstStyle/>
          <a:p>
            <a:pPr algn="ctr"/>
            <a:r>
              <a:rPr lang="en-US" b="1" dirty="0"/>
              <a:t>Thank you!</a:t>
            </a:r>
          </a:p>
        </p:txBody>
      </p:sp>
    </p:spTree>
    <p:extLst>
      <p:ext uri="{BB962C8B-B14F-4D97-AF65-F5344CB8AC3E}">
        <p14:creationId xmlns:p14="http://schemas.microsoft.com/office/powerpoint/2010/main" val="385374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ABAE-A5BD-408A-A1A0-6B98BED9B3F5}"/>
              </a:ext>
            </a:extLst>
          </p:cNvPr>
          <p:cNvSpPr>
            <a:spLocks noGrp="1"/>
          </p:cNvSpPr>
          <p:nvPr>
            <p:ph type="title"/>
          </p:nvPr>
        </p:nvSpPr>
        <p:spPr/>
        <p:txBody>
          <a:bodyPr/>
          <a:lstStyle/>
          <a:p>
            <a:pPr algn="ctr"/>
            <a:r>
              <a:rPr lang="en-US" b="1" dirty="0"/>
              <a:t>introduction</a:t>
            </a:r>
          </a:p>
        </p:txBody>
      </p:sp>
      <p:sp>
        <p:nvSpPr>
          <p:cNvPr id="3" name="Content Placeholder 2">
            <a:extLst>
              <a:ext uri="{FF2B5EF4-FFF2-40B4-BE49-F238E27FC236}">
                <a16:creationId xmlns:a16="http://schemas.microsoft.com/office/drawing/2014/main" id="{6278C0B6-5C53-450E-B7A9-5EB41774151F}"/>
              </a:ext>
            </a:extLst>
          </p:cNvPr>
          <p:cNvSpPr>
            <a:spLocks noGrp="1"/>
          </p:cNvSpPr>
          <p:nvPr>
            <p:ph idx="1"/>
          </p:nvPr>
        </p:nvSpPr>
        <p:spPr/>
        <p:txBody>
          <a:bodyPr/>
          <a:lstStyle/>
          <a:p>
            <a:pPr marL="0" indent="0" algn="just">
              <a:buNone/>
            </a:pPr>
            <a:r>
              <a:rPr lang="en-US" dirty="0"/>
              <a:t>This project aims to reduce traffic congestion, improve the road experience, and save a lot of time wasted on the road. This will also increase the efficiency of the public transport system which will further contribute to resolving the issue. Also, this solution will have an effect on the medical and public safety sectors by prioritizing the lanes of ambulances and police vehicles. </a:t>
            </a:r>
          </a:p>
          <a:p>
            <a:endParaRPr lang="en-US" dirty="0"/>
          </a:p>
        </p:txBody>
      </p:sp>
    </p:spTree>
    <p:extLst>
      <p:ext uri="{BB962C8B-B14F-4D97-AF65-F5344CB8AC3E}">
        <p14:creationId xmlns:p14="http://schemas.microsoft.com/office/powerpoint/2010/main" val="2471397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108F-8567-4435-9F9A-413156375E2E}"/>
              </a:ext>
            </a:extLst>
          </p:cNvPr>
          <p:cNvSpPr>
            <a:spLocks noGrp="1"/>
          </p:cNvSpPr>
          <p:nvPr>
            <p:ph type="title"/>
          </p:nvPr>
        </p:nvSpPr>
        <p:spPr/>
        <p:txBody>
          <a:bodyPr/>
          <a:lstStyle/>
          <a:p>
            <a:pPr algn="ctr"/>
            <a:r>
              <a:rPr lang="en-US" b="1" dirty="0"/>
              <a:t>Components</a:t>
            </a:r>
          </a:p>
        </p:txBody>
      </p:sp>
      <p:sp>
        <p:nvSpPr>
          <p:cNvPr id="3" name="Content Placeholder 2">
            <a:extLst>
              <a:ext uri="{FF2B5EF4-FFF2-40B4-BE49-F238E27FC236}">
                <a16:creationId xmlns:a16="http://schemas.microsoft.com/office/drawing/2014/main" id="{FD28A3D6-FF25-4ACA-BF40-9137AF5F2CE1}"/>
              </a:ext>
            </a:extLst>
          </p:cNvPr>
          <p:cNvSpPr>
            <a:spLocks noGrp="1"/>
          </p:cNvSpPr>
          <p:nvPr>
            <p:ph idx="1"/>
          </p:nvPr>
        </p:nvSpPr>
        <p:spPr/>
        <p:txBody>
          <a:bodyPr numCol="2" spcCol="457200"/>
          <a:lstStyle/>
          <a:p>
            <a:pPr marL="0" indent="0">
              <a:buNone/>
            </a:pPr>
            <a:r>
              <a:rPr lang="en-US" b="1" dirty="0"/>
              <a:t>1. PIC16F877A:</a:t>
            </a:r>
          </a:p>
          <a:p>
            <a:pPr marL="457200" indent="-457200">
              <a:buFont typeface="+mj-lt"/>
              <a:buAutoNum type="arabicPeriod"/>
            </a:pPr>
            <a:endParaRPr lang="en-US" b="1" dirty="0"/>
          </a:p>
          <a:p>
            <a:pPr marL="457200" indent="-457200">
              <a:buFont typeface="+mj-lt"/>
              <a:buAutoNum type="arabicPeriod"/>
            </a:pPr>
            <a:endParaRPr lang="en-US" b="1" dirty="0"/>
          </a:p>
          <a:p>
            <a:pPr marL="457200" indent="-457200">
              <a:buFont typeface="+mj-lt"/>
              <a:buAutoNum type="arabicPeriod"/>
            </a:pPr>
            <a:endParaRPr lang="en-US" b="1" dirty="0"/>
          </a:p>
          <a:p>
            <a:pPr marL="457200" indent="-457200">
              <a:buFont typeface="+mj-lt"/>
              <a:buAutoNum type="arabicPeriod"/>
            </a:pPr>
            <a:endParaRPr lang="en-US" b="1" dirty="0"/>
          </a:p>
          <a:p>
            <a:pPr marL="0" indent="0">
              <a:buNone/>
            </a:pPr>
            <a:endParaRPr lang="en-US" b="1" dirty="0"/>
          </a:p>
          <a:p>
            <a:pPr marL="0" indent="0">
              <a:buNone/>
            </a:pPr>
            <a:r>
              <a:rPr lang="en-US" b="1" dirty="0"/>
              <a:t>2. IR Sensors:</a:t>
            </a:r>
            <a:endParaRPr lang="en-US" dirty="0"/>
          </a:p>
          <a:p>
            <a:pPr marL="0" indent="0">
              <a:buNone/>
            </a:pPr>
            <a:endParaRPr lang="en-US" dirty="0"/>
          </a:p>
          <a:p>
            <a:endParaRPr lang="en-US" dirty="0"/>
          </a:p>
        </p:txBody>
      </p:sp>
      <p:pic>
        <p:nvPicPr>
          <p:cNvPr id="4" name="Picture 3" descr="IC PIC16F877A">
            <a:extLst>
              <a:ext uri="{FF2B5EF4-FFF2-40B4-BE49-F238E27FC236}">
                <a16:creationId xmlns:a16="http://schemas.microsoft.com/office/drawing/2014/main" id="{A6BF73B9-3327-42EE-99D7-106235AAFC26}"/>
              </a:ext>
            </a:extLst>
          </p:cNvPr>
          <p:cNvPicPr/>
          <p:nvPr/>
        </p:nvPicPr>
        <p:blipFill rotWithShape="1">
          <a:blip r:embed="rId2" cstate="print">
            <a:extLst>
              <a:ext uri="{28A0092B-C50C-407E-A947-70E740481C1C}">
                <a14:useLocalDpi xmlns:a14="http://schemas.microsoft.com/office/drawing/2010/main" val="0"/>
              </a:ext>
            </a:extLst>
          </a:blip>
          <a:srcRect t="15951" b="18089"/>
          <a:stretch/>
        </p:blipFill>
        <p:spPr bwMode="auto">
          <a:xfrm>
            <a:off x="1728696" y="3429000"/>
            <a:ext cx="2235835" cy="1474470"/>
          </a:xfrm>
          <a:prstGeom prst="rect">
            <a:avLst/>
          </a:prstGeom>
          <a:noFill/>
          <a:ln>
            <a:noFill/>
          </a:ln>
          <a:extLst>
            <a:ext uri="{53640926-AAD7-44D8-BBD7-CCE9431645EC}">
              <a14:shadowObscured xmlns:a14="http://schemas.microsoft.com/office/drawing/2010/main"/>
            </a:ext>
          </a:extLst>
        </p:spPr>
      </p:pic>
      <p:pic>
        <p:nvPicPr>
          <p:cNvPr id="5" name="Picture 4" descr="Infrared Sensor Module">
            <a:extLst>
              <a:ext uri="{FF2B5EF4-FFF2-40B4-BE49-F238E27FC236}">
                <a16:creationId xmlns:a16="http://schemas.microsoft.com/office/drawing/2014/main" id="{2B98C3A1-9684-482B-9808-D33E87F8774F}"/>
              </a:ext>
            </a:extLst>
          </p:cNvPr>
          <p:cNvPicPr/>
          <p:nvPr/>
        </p:nvPicPr>
        <p:blipFill rotWithShape="1">
          <a:blip r:embed="rId3" cstate="print">
            <a:extLst>
              <a:ext uri="{28A0092B-C50C-407E-A947-70E740481C1C}">
                <a14:useLocalDpi xmlns:a14="http://schemas.microsoft.com/office/drawing/2010/main" val="0"/>
              </a:ext>
            </a:extLst>
          </a:blip>
          <a:srcRect t="18185" b="15299"/>
          <a:stretch/>
        </p:blipFill>
        <p:spPr bwMode="auto">
          <a:xfrm>
            <a:off x="7630658" y="3469640"/>
            <a:ext cx="2155825" cy="14338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30182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3E1D120-BA74-4AF0-82BC-61CAAF0B5D53}"/>
              </a:ext>
            </a:extLst>
          </p:cNvPr>
          <p:cNvSpPr>
            <a:spLocks noGrp="1"/>
          </p:cNvSpPr>
          <p:nvPr>
            <p:ph type="title"/>
          </p:nvPr>
        </p:nvSpPr>
        <p:spPr/>
        <p:txBody>
          <a:bodyPr/>
          <a:lstStyle/>
          <a:p>
            <a:pPr algn="ctr"/>
            <a:r>
              <a:rPr lang="en-US" b="1" dirty="0"/>
              <a:t>Components</a:t>
            </a:r>
          </a:p>
        </p:txBody>
      </p:sp>
      <p:sp>
        <p:nvSpPr>
          <p:cNvPr id="3" name="Content Placeholder 2">
            <a:extLst>
              <a:ext uri="{FF2B5EF4-FFF2-40B4-BE49-F238E27FC236}">
                <a16:creationId xmlns:a16="http://schemas.microsoft.com/office/drawing/2014/main" id="{DF251FB9-E075-4EA9-A76A-341C56FC26B0}"/>
              </a:ext>
            </a:extLst>
          </p:cNvPr>
          <p:cNvSpPr>
            <a:spLocks noGrp="1"/>
          </p:cNvSpPr>
          <p:nvPr>
            <p:ph idx="1"/>
          </p:nvPr>
        </p:nvSpPr>
        <p:spPr/>
        <p:txBody>
          <a:bodyPr numCol="2" spcCol="457200"/>
          <a:lstStyle/>
          <a:p>
            <a:pPr marL="0" indent="0">
              <a:buNone/>
            </a:pPr>
            <a:r>
              <a:rPr lang="en-US" b="1" dirty="0"/>
              <a:t>3. Digital LDR:</a:t>
            </a:r>
            <a:endParaRPr lang="en-US" dirty="0"/>
          </a:p>
          <a:p>
            <a:endParaRPr lang="en-US" dirty="0"/>
          </a:p>
          <a:p>
            <a:endParaRPr lang="en-US" dirty="0"/>
          </a:p>
          <a:p>
            <a:endParaRPr lang="en-US" dirty="0"/>
          </a:p>
          <a:p>
            <a:endParaRPr lang="en-US" dirty="0"/>
          </a:p>
          <a:p>
            <a:endParaRPr lang="en-US" dirty="0"/>
          </a:p>
          <a:p>
            <a:pPr marL="0" indent="0">
              <a:buNone/>
            </a:pPr>
            <a:r>
              <a:rPr lang="en-US" b="1" dirty="0"/>
              <a:t>4. Resistors:</a:t>
            </a:r>
            <a:endParaRPr lang="en-US" dirty="0"/>
          </a:p>
          <a:p>
            <a:endParaRPr lang="en-US" dirty="0"/>
          </a:p>
        </p:txBody>
      </p:sp>
      <p:pic>
        <p:nvPicPr>
          <p:cNvPr id="5" name="Picture 4" descr="Buy Digital LDR Module Online at Lowest Price in India | Robu.in">
            <a:extLst>
              <a:ext uri="{FF2B5EF4-FFF2-40B4-BE49-F238E27FC236}">
                <a16:creationId xmlns:a16="http://schemas.microsoft.com/office/drawing/2014/main" id="{BD55984B-9AD8-4D57-BF14-AC01566F8F5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9907" y="3342866"/>
            <a:ext cx="1734185" cy="1734185"/>
          </a:xfrm>
          <a:prstGeom prst="rect">
            <a:avLst/>
          </a:prstGeom>
          <a:noFill/>
          <a:ln>
            <a:noFill/>
          </a:ln>
        </p:spPr>
      </p:pic>
      <p:pic>
        <p:nvPicPr>
          <p:cNvPr id="6" name="Picture 5" descr="List of resistors - Wikipedia">
            <a:extLst>
              <a:ext uri="{FF2B5EF4-FFF2-40B4-BE49-F238E27FC236}">
                <a16:creationId xmlns:a16="http://schemas.microsoft.com/office/drawing/2014/main" id="{52B3D95A-F50A-4273-804B-AD93ABCAFCD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0437" y="3380014"/>
            <a:ext cx="2371725" cy="1659890"/>
          </a:xfrm>
          <a:prstGeom prst="rect">
            <a:avLst/>
          </a:prstGeom>
          <a:noFill/>
          <a:ln>
            <a:noFill/>
          </a:ln>
        </p:spPr>
      </p:pic>
    </p:spTree>
    <p:extLst>
      <p:ext uri="{BB962C8B-B14F-4D97-AF65-F5344CB8AC3E}">
        <p14:creationId xmlns:p14="http://schemas.microsoft.com/office/powerpoint/2010/main" val="1334797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D8E254-293B-45E0-A87C-75DA18A6FAAE}"/>
              </a:ext>
            </a:extLst>
          </p:cNvPr>
          <p:cNvSpPr>
            <a:spLocks noGrp="1"/>
          </p:cNvSpPr>
          <p:nvPr>
            <p:ph type="title"/>
          </p:nvPr>
        </p:nvSpPr>
        <p:spPr/>
        <p:txBody>
          <a:bodyPr/>
          <a:lstStyle/>
          <a:p>
            <a:pPr algn="ctr"/>
            <a:r>
              <a:rPr lang="en-US" b="1" dirty="0"/>
              <a:t>Components</a:t>
            </a:r>
          </a:p>
        </p:txBody>
      </p:sp>
      <p:sp>
        <p:nvSpPr>
          <p:cNvPr id="3" name="Content Placeholder 2">
            <a:extLst>
              <a:ext uri="{FF2B5EF4-FFF2-40B4-BE49-F238E27FC236}">
                <a16:creationId xmlns:a16="http://schemas.microsoft.com/office/drawing/2014/main" id="{1900A43B-0B5F-4B9C-8A57-878428CF5D5C}"/>
              </a:ext>
            </a:extLst>
          </p:cNvPr>
          <p:cNvSpPr>
            <a:spLocks noGrp="1"/>
          </p:cNvSpPr>
          <p:nvPr>
            <p:ph idx="1"/>
          </p:nvPr>
        </p:nvSpPr>
        <p:spPr/>
        <p:txBody>
          <a:bodyPr numCol="2" spcCol="457200"/>
          <a:lstStyle/>
          <a:p>
            <a:pPr marL="0" indent="0">
              <a:buNone/>
            </a:pPr>
            <a:r>
              <a:rPr lang="en-US" b="1" dirty="0"/>
              <a:t>5. Traffic Lights LEDs:</a:t>
            </a:r>
            <a:endParaRPr lang="en-US" dirty="0"/>
          </a:p>
          <a:p>
            <a:endParaRPr lang="en-US" dirty="0"/>
          </a:p>
          <a:p>
            <a:endParaRPr lang="en-US" dirty="0"/>
          </a:p>
          <a:p>
            <a:endParaRPr lang="en-US" dirty="0"/>
          </a:p>
          <a:p>
            <a:endParaRPr lang="en-US" dirty="0"/>
          </a:p>
          <a:p>
            <a:endParaRPr lang="en-US" dirty="0"/>
          </a:p>
          <a:p>
            <a:pPr marL="0" indent="0">
              <a:buNone/>
            </a:pPr>
            <a:r>
              <a:rPr lang="en-US" b="1" dirty="0"/>
              <a:t>6. DC Power Supply:</a:t>
            </a:r>
            <a:endParaRPr lang="en-US" dirty="0"/>
          </a:p>
          <a:p>
            <a:endParaRPr lang="en-US" dirty="0"/>
          </a:p>
        </p:txBody>
      </p:sp>
      <p:pic>
        <p:nvPicPr>
          <p:cNvPr id="4" name="Picture 3" descr="LED Traffic Lights Signal Module - Mikroelectron MikroElectron is an online  electronics store in Amman">
            <a:extLst>
              <a:ext uri="{FF2B5EF4-FFF2-40B4-BE49-F238E27FC236}">
                <a16:creationId xmlns:a16="http://schemas.microsoft.com/office/drawing/2014/main" id="{8282ACFC-623A-457B-A1BE-AFAEC66FA52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6990" y="3171349"/>
            <a:ext cx="1697990" cy="1697990"/>
          </a:xfrm>
          <a:prstGeom prst="rect">
            <a:avLst/>
          </a:prstGeom>
          <a:noFill/>
          <a:ln>
            <a:noFill/>
          </a:ln>
        </p:spPr>
      </p:pic>
      <p:pic>
        <p:nvPicPr>
          <p:cNvPr id="5" name="Picture 4" descr="How to Build a DC Power Supply">
            <a:extLst>
              <a:ext uri="{FF2B5EF4-FFF2-40B4-BE49-F238E27FC236}">
                <a16:creationId xmlns:a16="http://schemas.microsoft.com/office/drawing/2014/main" id="{4C467CE0-2C6C-42B0-9513-03AA3D03D1B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30034" y="3171349"/>
            <a:ext cx="2593975" cy="1933575"/>
          </a:xfrm>
          <a:prstGeom prst="rect">
            <a:avLst/>
          </a:prstGeom>
          <a:noFill/>
          <a:ln>
            <a:noFill/>
          </a:ln>
        </p:spPr>
      </p:pic>
    </p:spTree>
    <p:extLst>
      <p:ext uri="{BB962C8B-B14F-4D97-AF65-F5344CB8AC3E}">
        <p14:creationId xmlns:p14="http://schemas.microsoft.com/office/powerpoint/2010/main" val="2005606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6CAE4AA-FE20-4430-A36C-DFCBF910868D}"/>
              </a:ext>
            </a:extLst>
          </p:cNvPr>
          <p:cNvSpPr>
            <a:spLocks noGrp="1"/>
          </p:cNvSpPr>
          <p:nvPr>
            <p:ph type="title"/>
          </p:nvPr>
        </p:nvSpPr>
        <p:spPr/>
        <p:txBody>
          <a:bodyPr/>
          <a:lstStyle/>
          <a:p>
            <a:pPr algn="ctr"/>
            <a:r>
              <a:rPr lang="en-US" b="1" dirty="0"/>
              <a:t>Components</a:t>
            </a:r>
          </a:p>
        </p:txBody>
      </p:sp>
      <p:sp>
        <p:nvSpPr>
          <p:cNvPr id="3" name="Content Placeholder 2">
            <a:extLst>
              <a:ext uri="{FF2B5EF4-FFF2-40B4-BE49-F238E27FC236}">
                <a16:creationId xmlns:a16="http://schemas.microsoft.com/office/drawing/2014/main" id="{F4433EEB-A561-49C7-8BF3-4DFCC732741A}"/>
              </a:ext>
            </a:extLst>
          </p:cNvPr>
          <p:cNvSpPr>
            <a:spLocks noGrp="1"/>
          </p:cNvSpPr>
          <p:nvPr>
            <p:ph idx="1"/>
          </p:nvPr>
        </p:nvSpPr>
        <p:spPr/>
        <p:txBody>
          <a:bodyPr numCol="2" spcCol="457200"/>
          <a:lstStyle/>
          <a:p>
            <a:pPr marL="0" indent="0">
              <a:buNone/>
            </a:pPr>
            <a:r>
              <a:rPr lang="en-US" b="1" dirty="0"/>
              <a:t>7. NMOS Transistors:</a:t>
            </a:r>
            <a:endParaRPr lang="en-US" dirty="0"/>
          </a:p>
          <a:p>
            <a:endParaRPr lang="en-US" dirty="0"/>
          </a:p>
          <a:p>
            <a:endParaRPr lang="en-US" dirty="0"/>
          </a:p>
          <a:p>
            <a:endParaRPr lang="en-US" dirty="0"/>
          </a:p>
          <a:p>
            <a:endParaRPr lang="en-US" dirty="0"/>
          </a:p>
          <a:p>
            <a:endParaRPr lang="en-US" dirty="0"/>
          </a:p>
          <a:p>
            <a:pPr marL="0" indent="0">
              <a:buNone/>
            </a:pPr>
            <a:r>
              <a:rPr lang="en-US" b="1" dirty="0"/>
              <a:t>8. DC Motors:</a:t>
            </a:r>
            <a:endParaRPr lang="en-US" dirty="0"/>
          </a:p>
          <a:p>
            <a:endParaRPr lang="en-US" dirty="0"/>
          </a:p>
        </p:txBody>
      </p:sp>
      <p:pic>
        <p:nvPicPr>
          <p:cNvPr id="4" name="Picture 3" descr="Transistor MOSFET N Channel 60 Volt 50 Amp 3 Pin 3+ Tab TO-220 Rail:  Amazon.com: Industrial &amp; Scientific">
            <a:extLst>
              <a:ext uri="{FF2B5EF4-FFF2-40B4-BE49-F238E27FC236}">
                <a16:creationId xmlns:a16="http://schemas.microsoft.com/office/drawing/2014/main" id="{44948535-BC0F-47E2-A758-719CD94C4B9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6670" y="3429000"/>
            <a:ext cx="1431290" cy="1163320"/>
          </a:xfrm>
          <a:prstGeom prst="rect">
            <a:avLst/>
          </a:prstGeom>
          <a:noFill/>
          <a:ln>
            <a:noFill/>
          </a:ln>
        </p:spPr>
      </p:pic>
      <p:pic>
        <p:nvPicPr>
          <p:cNvPr id="5" name="Picture 4" descr="DC Motors - Gearboxes : DC Motor 140 Philippines | Circu ...">
            <a:extLst>
              <a:ext uri="{FF2B5EF4-FFF2-40B4-BE49-F238E27FC236}">
                <a16:creationId xmlns:a16="http://schemas.microsoft.com/office/drawing/2014/main" id="{B3A1A516-827F-47FC-B9AB-6B14E91AB53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5309" y="3258344"/>
            <a:ext cx="2030095" cy="1524000"/>
          </a:xfrm>
          <a:prstGeom prst="rect">
            <a:avLst/>
          </a:prstGeom>
          <a:noFill/>
          <a:ln>
            <a:noFill/>
          </a:ln>
        </p:spPr>
      </p:pic>
    </p:spTree>
    <p:extLst>
      <p:ext uri="{BB962C8B-B14F-4D97-AF65-F5344CB8AC3E}">
        <p14:creationId xmlns:p14="http://schemas.microsoft.com/office/powerpoint/2010/main" val="64376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16FA9-ADDA-4026-BDE4-338BA5547B36}"/>
              </a:ext>
            </a:extLst>
          </p:cNvPr>
          <p:cNvSpPr>
            <a:spLocks noGrp="1"/>
          </p:cNvSpPr>
          <p:nvPr>
            <p:ph type="title"/>
          </p:nvPr>
        </p:nvSpPr>
        <p:spPr/>
        <p:txBody>
          <a:bodyPr/>
          <a:lstStyle/>
          <a:p>
            <a:pPr algn="ctr"/>
            <a:r>
              <a:rPr lang="en-US" b="1" dirty="0"/>
              <a:t>Schematic diagram</a:t>
            </a:r>
          </a:p>
        </p:txBody>
      </p:sp>
      <p:pic>
        <p:nvPicPr>
          <p:cNvPr id="5" name="Content Placeholder 4">
            <a:extLst>
              <a:ext uri="{FF2B5EF4-FFF2-40B4-BE49-F238E27FC236}">
                <a16:creationId xmlns:a16="http://schemas.microsoft.com/office/drawing/2014/main" id="{B806554E-BDBE-8433-29C6-DDCBDE234E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080" y="1679711"/>
            <a:ext cx="7732666" cy="4681266"/>
          </a:xfrm>
        </p:spPr>
      </p:pic>
    </p:spTree>
    <p:extLst>
      <p:ext uri="{BB962C8B-B14F-4D97-AF65-F5344CB8AC3E}">
        <p14:creationId xmlns:p14="http://schemas.microsoft.com/office/powerpoint/2010/main" val="1414424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A3805-DC00-486F-B012-64C05ECE042E}"/>
              </a:ext>
            </a:extLst>
          </p:cNvPr>
          <p:cNvSpPr>
            <a:spLocks noGrp="1"/>
          </p:cNvSpPr>
          <p:nvPr>
            <p:ph type="title"/>
          </p:nvPr>
        </p:nvSpPr>
        <p:spPr/>
        <p:txBody>
          <a:bodyPr/>
          <a:lstStyle/>
          <a:p>
            <a:pPr algn="ctr"/>
            <a:r>
              <a:rPr lang="en-US" b="1" dirty="0"/>
              <a:t>Flowchart</a:t>
            </a:r>
          </a:p>
        </p:txBody>
      </p:sp>
      <p:pic>
        <p:nvPicPr>
          <p:cNvPr id="4" name="Content Placeholder 3">
            <a:extLst>
              <a:ext uri="{FF2B5EF4-FFF2-40B4-BE49-F238E27FC236}">
                <a16:creationId xmlns:a16="http://schemas.microsoft.com/office/drawing/2014/main" id="{960A82DC-A3FC-47B5-9071-65B2CDE5EBF2}"/>
              </a:ext>
            </a:extLst>
          </p:cNvPr>
          <p:cNvPicPr>
            <a:picLocks noGrp="1" noChangeAspect="1"/>
          </p:cNvPicPr>
          <p:nvPr>
            <p:ph idx="1"/>
          </p:nvPr>
        </p:nvPicPr>
        <p:blipFill>
          <a:blip r:embed="rId2"/>
          <a:stretch>
            <a:fillRect/>
          </a:stretch>
        </p:blipFill>
        <p:spPr>
          <a:xfrm>
            <a:off x="4074636" y="1648352"/>
            <a:ext cx="4039554" cy="4743984"/>
          </a:xfrm>
          <a:prstGeom prst="rect">
            <a:avLst/>
          </a:prstGeom>
        </p:spPr>
      </p:pic>
    </p:spTree>
    <p:extLst>
      <p:ext uri="{BB962C8B-B14F-4D97-AF65-F5344CB8AC3E}">
        <p14:creationId xmlns:p14="http://schemas.microsoft.com/office/powerpoint/2010/main" val="3331684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2E12C-B271-4B81-9544-8BA11470E5EA}"/>
              </a:ext>
            </a:extLst>
          </p:cNvPr>
          <p:cNvSpPr>
            <a:spLocks noGrp="1"/>
          </p:cNvSpPr>
          <p:nvPr>
            <p:ph type="title"/>
          </p:nvPr>
        </p:nvSpPr>
        <p:spPr/>
        <p:txBody>
          <a:bodyPr/>
          <a:lstStyle/>
          <a:p>
            <a:pPr algn="ctr"/>
            <a:r>
              <a:rPr lang="en-US" b="1" dirty="0"/>
              <a:t>Problems &amp; Recommendations</a:t>
            </a:r>
          </a:p>
        </p:txBody>
      </p:sp>
      <p:sp>
        <p:nvSpPr>
          <p:cNvPr id="3" name="Content Placeholder 2">
            <a:extLst>
              <a:ext uri="{FF2B5EF4-FFF2-40B4-BE49-F238E27FC236}">
                <a16:creationId xmlns:a16="http://schemas.microsoft.com/office/drawing/2014/main" id="{5F01552E-B00E-4234-9FF5-8D7A81F4182E}"/>
              </a:ext>
            </a:extLst>
          </p:cNvPr>
          <p:cNvSpPr>
            <a:spLocks noGrp="1"/>
          </p:cNvSpPr>
          <p:nvPr>
            <p:ph idx="1"/>
          </p:nvPr>
        </p:nvSpPr>
        <p:spPr/>
        <p:txBody>
          <a:bodyPr numCol="2" spcCol="457200">
            <a:normAutofit/>
          </a:bodyPr>
          <a:lstStyle/>
          <a:p>
            <a:pPr marL="0" indent="0">
              <a:buNone/>
            </a:pPr>
            <a:r>
              <a:rPr lang="en-US" b="1" dirty="0"/>
              <a:t>Problems:</a:t>
            </a:r>
          </a:p>
          <a:p>
            <a:pPr marL="0" indent="0" algn="just">
              <a:buNone/>
            </a:pPr>
            <a:r>
              <a:rPr lang="en-US" sz="1400" dirty="0"/>
              <a:t>1. We tried to use the color sensor TCS3200 to detect a blue flashing light coming from the ambulance, but the noise was very high and it couldn't detect it due to the varying frequency range for every color. </a:t>
            </a:r>
          </a:p>
          <a:p>
            <a:pPr marL="0" indent="0" algn="just">
              <a:buNone/>
            </a:pPr>
            <a:r>
              <a:rPr lang="en-US" sz="1400" dirty="0"/>
              <a:t>2. We replaced it with an LDR to detect the light of the ambulance or a police car.</a:t>
            </a:r>
          </a:p>
          <a:p>
            <a:pPr marL="0" indent="0" algn="just">
              <a:buNone/>
            </a:pPr>
            <a:r>
              <a:rPr lang="en-US" sz="1400" dirty="0"/>
              <a:t>3. One of the pins on the PIC was broken during the process.</a:t>
            </a:r>
          </a:p>
          <a:p>
            <a:pPr marL="0" indent="0" algn="just">
              <a:buNone/>
            </a:pPr>
            <a:r>
              <a:rPr lang="en-US" sz="1400" dirty="0"/>
              <a:t>4. The two DC motors acting as a crosswalk were difficult to place on the wood board.</a:t>
            </a:r>
          </a:p>
          <a:p>
            <a:pPr marL="0" indent="0">
              <a:buNone/>
            </a:pPr>
            <a:r>
              <a:rPr lang="en-US" b="1" dirty="0"/>
              <a:t>Recommendations:</a:t>
            </a:r>
          </a:p>
          <a:p>
            <a:pPr marL="0" indent="0" algn="just">
              <a:buNone/>
            </a:pPr>
            <a:r>
              <a:rPr lang="en-US" sz="1400" dirty="0"/>
              <a:t>1. Use a sound sensor instead that is programmed to detect the sirens of the ambulance and/or police car.</a:t>
            </a:r>
          </a:p>
          <a:p>
            <a:pPr marL="0" indent="0" algn="just">
              <a:buNone/>
            </a:pPr>
            <a:r>
              <a:rPr lang="en-US" sz="1400" dirty="0"/>
              <a:t>2. Could try to use a more accurate color sensor with higher accuracy, and write a code for it with the correct frequency range for the color needed.</a:t>
            </a:r>
          </a:p>
          <a:p>
            <a:pPr marL="0" indent="0" algn="just">
              <a:buNone/>
            </a:pPr>
            <a:r>
              <a:rPr lang="en-US" sz="1400" dirty="0"/>
              <a:t>3. Replace the broken PIC with a new one.</a:t>
            </a:r>
          </a:p>
          <a:p>
            <a:pPr marL="0" indent="0" algn="just">
              <a:buNone/>
            </a:pPr>
            <a:r>
              <a:rPr lang="en-US" sz="1400" dirty="0"/>
              <a:t>4. Drill a hole for the motors on the board.</a:t>
            </a:r>
          </a:p>
          <a:p>
            <a:pPr marL="0" indent="0">
              <a:buNone/>
            </a:pPr>
            <a:endParaRPr lang="en-US" dirty="0"/>
          </a:p>
        </p:txBody>
      </p:sp>
    </p:spTree>
    <p:extLst>
      <p:ext uri="{BB962C8B-B14F-4D97-AF65-F5344CB8AC3E}">
        <p14:creationId xmlns:p14="http://schemas.microsoft.com/office/powerpoint/2010/main" val="20567867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docProps/app.xml><?xml version="1.0" encoding="utf-8"?>
<Properties xmlns="http://schemas.openxmlformats.org/officeDocument/2006/extended-properties" xmlns:vt="http://schemas.openxmlformats.org/officeDocument/2006/docPropsVTypes">
  <Template>TM04033919[[fn=Circuit]]</Template>
  <TotalTime>117</TotalTime>
  <Words>449</Words>
  <Application>Microsoft Office PowerPoint</Application>
  <PresentationFormat>Widescreen</PresentationFormat>
  <Paragraphs>60</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Tw Cen MT</vt:lpstr>
      <vt:lpstr>Circuit</vt:lpstr>
      <vt:lpstr>Smart traffic lights</vt:lpstr>
      <vt:lpstr>introduction</vt:lpstr>
      <vt:lpstr>Components</vt:lpstr>
      <vt:lpstr>Components</vt:lpstr>
      <vt:lpstr>Components</vt:lpstr>
      <vt:lpstr>Components</vt:lpstr>
      <vt:lpstr>Schematic diagram</vt:lpstr>
      <vt:lpstr>Flowchart</vt:lpstr>
      <vt:lpstr>Problems &amp; Recommendations</vt:lpstr>
      <vt:lpstr>Procedure</vt:lpstr>
      <vt:lpstr>Procedure</vt:lpstr>
      <vt:lpstr>Procedure</vt:lpstr>
      <vt:lpstr>Procedure</vt:lpstr>
      <vt:lpstr>Procedure</vt:lpstr>
      <vt:lpstr>Results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Zeina Haddadin</dc:creator>
  <cp:lastModifiedBy>Ghassan Haddadin</cp:lastModifiedBy>
  <cp:revision>25</cp:revision>
  <dcterms:created xsi:type="dcterms:W3CDTF">2023-01-17T14:24:37Z</dcterms:created>
  <dcterms:modified xsi:type="dcterms:W3CDTF">2023-01-19T16:50:40Z</dcterms:modified>
</cp:coreProperties>
</file>